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3" r:id="rId1"/>
  </p:sldMasterIdLst>
  <p:sldIdLst>
    <p:sldId id="269" r:id="rId2"/>
    <p:sldId id="256" r:id="rId3"/>
    <p:sldId id="258" r:id="rId4"/>
    <p:sldId id="266" r:id="rId5"/>
    <p:sldId id="257" r:id="rId6"/>
    <p:sldId id="261" r:id="rId7"/>
    <p:sldId id="262" r:id="rId8"/>
    <p:sldId id="263" r:id="rId9"/>
    <p:sldId id="260" r:id="rId10"/>
    <p:sldId id="264" r:id="rId11"/>
    <p:sldId id="270" r:id="rId12"/>
    <p:sldId id="267" r:id="rId13"/>
    <p:sldId id="268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New%20folder\TNF%20PPT%20do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New%20folder\TNF%20PPT%20doc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New%20folder\TNF%20PPT%20doc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22588822738621"/>
          <c:y val="0.14608442503639013"/>
          <c:w val="0.88133020933358941"/>
          <c:h val="0.5210576625520063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Sheet3!$A$3:$A$6</c:f>
              <c:strCache>
                <c:ptCount val="4"/>
                <c:pt idx="0">
                  <c:v>No of development styles</c:v>
                </c:pt>
                <c:pt idx="1">
                  <c:v>No of SMS styles</c:v>
                </c:pt>
                <c:pt idx="2">
                  <c:v>No of confirmed styles</c:v>
                </c:pt>
                <c:pt idx="3">
                  <c:v>No of dropped styles</c:v>
                </c:pt>
              </c:strCache>
            </c:strRef>
          </c:cat>
          <c:val>
            <c:numRef>
              <c:f>Sheet3!$B$3:$B$6</c:f>
              <c:numCache>
                <c:formatCode>General</c:formatCode>
                <c:ptCount val="4"/>
                <c:pt idx="0">
                  <c:v>7</c:v>
                </c:pt>
                <c:pt idx="1">
                  <c:v>7</c:v>
                </c:pt>
                <c:pt idx="2">
                  <c:v>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56-4160-ACBC-4F378C9B59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7557664"/>
        <c:axId val="590475040"/>
      </c:barChart>
      <c:catAx>
        <c:axId val="937557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0475040"/>
        <c:crosses val="autoZero"/>
        <c:auto val="1"/>
        <c:lblAlgn val="ctr"/>
        <c:lblOffset val="100"/>
        <c:noMultiLvlLbl val="0"/>
      </c:catAx>
      <c:valAx>
        <c:axId val="590475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7557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478127734033243E-2"/>
          <c:y val="0.15319444444444447"/>
          <c:w val="0.90286351706036749"/>
          <c:h val="0.6700309857101195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Sheet3!$A$14:$A$18</c:f>
              <c:strCache>
                <c:ptCount val="5"/>
                <c:pt idx="0">
                  <c:v>No of new develop styles</c:v>
                </c:pt>
                <c:pt idx="1">
                  <c:v>No of c/o styles</c:v>
                </c:pt>
                <c:pt idx="2">
                  <c:v>SMS style</c:v>
                </c:pt>
                <c:pt idx="3">
                  <c:v>No of confirmed style</c:v>
                </c:pt>
                <c:pt idx="4">
                  <c:v>No of dropped styles</c:v>
                </c:pt>
              </c:strCache>
            </c:strRef>
          </c:cat>
          <c:val>
            <c:numRef>
              <c:f>Sheet3!$B$14:$B$18</c:f>
              <c:numCache>
                <c:formatCode>General</c:formatCode>
                <c:ptCount val="5"/>
                <c:pt idx="0">
                  <c:v>12</c:v>
                </c:pt>
                <c:pt idx="1">
                  <c:v>4</c:v>
                </c:pt>
                <c:pt idx="2">
                  <c:v>11</c:v>
                </c:pt>
                <c:pt idx="3">
                  <c:v>14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A6-4FFA-8E1C-9B4E300508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34415632"/>
        <c:axId val="938615456"/>
      </c:barChart>
      <c:catAx>
        <c:axId val="934415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8615456"/>
        <c:crosses val="autoZero"/>
        <c:auto val="1"/>
        <c:lblAlgn val="ctr"/>
        <c:lblOffset val="100"/>
        <c:noMultiLvlLbl val="0"/>
      </c:catAx>
      <c:valAx>
        <c:axId val="938615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4415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025371828521436E-2"/>
          <c:y val="0.15782407407407409"/>
          <c:w val="0.9155301837270341"/>
          <c:h val="0.6700309857101195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Sheet3!$A$26:$A$30</c:f>
              <c:strCache>
                <c:ptCount val="5"/>
                <c:pt idx="0">
                  <c:v>No of new develop styles</c:v>
                </c:pt>
                <c:pt idx="1">
                  <c:v>No of c/o styles</c:v>
                </c:pt>
                <c:pt idx="2">
                  <c:v>SMS style</c:v>
                </c:pt>
                <c:pt idx="3">
                  <c:v>No of confirmed style</c:v>
                </c:pt>
                <c:pt idx="4">
                  <c:v>No of dropped styles</c:v>
                </c:pt>
              </c:strCache>
            </c:strRef>
          </c:cat>
          <c:val>
            <c:numRef>
              <c:f>Sheet3!$B$26:$B$30</c:f>
              <c:numCache>
                <c:formatCode>General</c:formatCode>
                <c:ptCount val="5"/>
                <c:pt idx="0">
                  <c:v>4</c:v>
                </c:pt>
                <c:pt idx="1">
                  <c:v>3</c:v>
                </c:pt>
                <c:pt idx="2">
                  <c:v>4</c:v>
                </c:pt>
                <c:pt idx="3">
                  <c:v>6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7F-47B6-817B-7882DEB076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6439056"/>
        <c:axId val="938614960"/>
      </c:barChart>
      <c:catAx>
        <c:axId val="93643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8614960"/>
        <c:crosses val="autoZero"/>
        <c:auto val="1"/>
        <c:lblAlgn val="ctr"/>
        <c:lblOffset val="100"/>
        <c:noMultiLvlLbl val="0"/>
      </c:catAx>
      <c:valAx>
        <c:axId val="938614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6439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807A-2DD3-4173-9011-F6BEAD0E1E27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D28A6F9-C6BF-4BC6-B88E-0F8592594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92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807A-2DD3-4173-9011-F6BEAD0E1E27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D28A6F9-C6BF-4BC6-B88E-0F8592594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8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807A-2DD3-4173-9011-F6BEAD0E1E27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D28A6F9-C6BF-4BC6-B88E-0F859259448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867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807A-2DD3-4173-9011-F6BEAD0E1E27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D28A6F9-C6BF-4BC6-B88E-0F8592594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8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807A-2DD3-4173-9011-F6BEAD0E1E27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D28A6F9-C6BF-4BC6-B88E-0F859259448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5256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807A-2DD3-4173-9011-F6BEAD0E1E27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D28A6F9-C6BF-4BC6-B88E-0F8592594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93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807A-2DD3-4173-9011-F6BEAD0E1E27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A6F9-C6BF-4BC6-B88E-0F8592594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80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807A-2DD3-4173-9011-F6BEAD0E1E27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A6F9-C6BF-4BC6-B88E-0F8592594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36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807A-2DD3-4173-9011-F6BEAD0E1E27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A6F9-C6BF-4BC6-B88E-0F8592594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39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807A-2DD3-4173-9011-F6BEAD0E1E27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D28A6F9-C6BF-4BC6-B88E-0F8592594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85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807A-2DD3-4173-9011-F6BEAD0E1E27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D28A6F9-C6BF-4BC6-B88E-0F8592594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6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807A-2DD3-4173-9011-F6BEAD0E1E27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D28A6F9-C6BF-4BC6-B88E-0F8592594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807A-2DD3-4173-9011-F6BEAD0E1E27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A6F9-C6BF-4BC6-B88E-0F8592594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45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807A-2DD3-4173-9011-F6BEAD0E1E27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A6F9-C6BF-4BC6-B88E-0F8592594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35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807A-2DD3-4173-9011-F6BEAD0E1E27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A6F9-C6BF-4BC6-B88E-0F8592594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4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807A-2DD3-4173-9011-F6BEAD0E1E27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D28A6F9-C6BF-4BC6-B88E-0F8592594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38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8807A-2DD3-4173-9011-F6BEAD0E1E27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D28A6F9-C6BF-4BC6-B88E-0F8592594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67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2B084-E037-19C5-DDC1-C948E32F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183" y="1538508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Debonair Business Summary with TNF &amp; New Price Structure for S25 onwards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24C7C-9543-FAC3-5968-B7A1960E7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904" y="3293356"/>
            <a:ext cx="2196190" cy="13984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9851366D-C181-61E9-D4F8-87FA7A0B8F24}"/>
              </a:ext>
            </a:extLst>
          </p:cNvPr>
          <p:cNvSpPr/>
          <p:nvPr/>
        </p:nvSpPr>
        <p:spPr>
          <a:xfrm>
            <a:off x="3065884" y="48784"/>
            <a:ext cx="6252287" cy="6841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631" dirty="0"/>
          </a:p>
        </p:txBody>
      </p:sp>
    </p:spTree>
    <p:extLst>
      <p:ext uri="{BB962C8B-B14F-4D97-AF65-F5344CB8AC3E}">
        <p14:creationId xmlns:p14="http://schemas.microsoft.com/office/powerpoint/2010/main" val="1056642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E875F-8F66-9020-1754-E8482288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240" y="806651"/>
            <a:ext cx="6642515" cy="48333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Debonair has build dedicated teams for TNF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2B8341-3FFE-FD30-CB6E-7A86383FB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40" y="232740"/>
            <a:ext cx="1280837" cy="815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2D798BB-4E3B-C6D9-CB51-FBCFBA0BCDCC}"/>
              </a:ext>
            </a:extLst>
          </p:cNvPr>
          <p:cNvSpPr txBox="1">
            <a:spLocks/>
          </p:cNvSpPr>
          <p:nvPr/>
        </p:nvSpPr>
        <p:spPr>
          <a:xfrm>
            <a:off x="788851" y="1379269"/>
            <a:ext cx="11403149" cy="10772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5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Have a strong, dedicated Merchandising team who ensure on time support with higher standards as per brand expectation.  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5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have dedicated CAD &amp; Sampling team along with CFT &amp; QC for TNF. Also bought all required TNF mannequins for smooth working.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5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Have TNF experience/expertise in Production &amp; Quality personnel in each department (Like Store, Cutting, Template, Sewing, Finishing etc.)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5600" b="1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Debonair’s</a:t>
            </a:r>
            <a:r>
              <a:rPr lang="en-US" sz="56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house Lab is already accredited by VF Asia’s for all brands.  </a:t>
            </a:r>
          </a:p>
          <a:p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A7DFDC-9160-5472-FA6A-7FFD063E2C89}"/>
              </a:ext>
            </a:extLst>
          </p:cNvPr>
          <p:cNvSpPr txBox="1">
            <a:spLocks/>
          </p:cNvSpPr>
          <p:nvPr/>
        </p:nvSpPr>
        <p:spPr>
          <a:xfrm>
            <a:off x="2224985" y="3632574"/>
            <a:ext cx="6642515" cy="4833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Continuous improvement is ongoing:  </a:t>
            </a:r>
            <a:endParaRPr lang="en-US" sz="2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C16F2B-6A28-6543-07EC-A8B127BFE705}"/>
              </a:ext>
            </a:extLst>
          </p:cNvPr>
          <p:cNvSpPr txBox="1">
            <a:spLocks/>
          </p:cNvSpPr>
          <p:nvPr/>
        </p:nvSpPr>
        <p:spPr>
          <a:xfrm>
            <a:off x="839604" y="2701096"/>
            <a:ext cx="8445910" cy="10772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Potential confidence: 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pPr marL="285750" indent="-2857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Now, our entire team is more expert to handle the all procedure accurately &amp; efficiently. </a:t>
            </a:r>
          </a:p>
          <a:p>
            <a:pPr marL="285750" indent="-2857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Team are more proactive to execute and deal the brands expectations in terms of all points.</a:t>
            </a:r>
          </a:p>
          <a:p>
            <a:r>
              <a:rPr lang="en-US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DA1488-6D6B-4771-B634-FE6EB4374D7F}"/>
              </a:ext>
            </a:extLst>
          </p:cNvPr>
          <p:cNvSpPr txBox="1"/>
          <p:nvPr/>
        </p:nvSpPr>
        <p:spPr>
          <a:xfrm>
            <a:off x="2325192" y="4029560"/>
            <a:ext cx="96134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Debonair continues to work to close the gaps in SMV by automation &amp; innovation facilities.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Team are also working continuously to improve factory efficiency level through sustainable development &amp; arranging all required training to increase the skills also continuing the innovations.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2D481-0FE3-B83F-23C1-48EB0B570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48" y="5047382"/>
            <a:ext cx="6296294" cy="1502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2E5E9-72F3-F398-04A3-C1A85E378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334" y="5047382"/>
            <a:ext cx="5301343" cy="1518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80373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A8A840-0E9D-5285-3089-42B2671C383F}"/>
              </a:ext>
            </a:extLst>
          </p:cNvPr>
          <p:cNvSpPr txBox="1">
            <a:spLocks/>
          </p:cNvSpPr>
          <p:nvPr/>
        </p:nvSpPr>
        <p:spPr>
          <a:xfrm>
            <a:off x="1879159" y="806651"/>
            <a:ext cx="6642515" cy="4833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000" b="1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Efficiency Improvement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89F72-A036-E9D9-7382-4A392AE8EC2B}"/>
              </a:ext>
            </a:extLst>
          </p:cNvPr>
          <p:cNvSpPr txBox="1"/>
          <p:nvPr/>
        </p:nvSpPr>
        <p:spPr>
          <a:xfrm>
            <a:off x="1045754" y="1825326"/>
            <a:ext cx="602996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3P meeting (Pre-activities done before layout)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Smooth Line Feeding (Quick Changeover)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 Curve incentive &amp; Production bonus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NPT tracker to reduce NPT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Workload analysis &amp; Smooth Balance sewing line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Awareness operator about quality, production and efficiency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Skill matrix maintaining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Bottleneck analysis &amp; solution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Kaizen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 KPI &amp; Certified them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Appreciation Award for best performer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 curve achievement policy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Feeding performance analysis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for operator and supervisor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for critical process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25FE31-7581-D111-DF55-FDBF88A4DB8B}"/>
              </a:ext>
            </a:extLst>
          </p:cNvPr>
          <p:cNvSpPr txBox="1">
            <a:spLocks/>
          </p:cNvSpPr>
          <p:nvPr/>
        </p:nvSpPr>
        <p:spPr>
          <a:xfrm>
            <a:off x="773611" y="1406455"/>
            <a:ext cx="8598989" cy="4833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Debonair already started some initiative for improving the production efficiency:</a:t>
            </a:r>
            <a:endParaRPr lang="en-US" sz="1800" b="1" i="0" u="none" strike="noStrike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7627D2-9D7A-DE98-A3AF-DD128BB58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162" y="3394840"/>
            <a:ext cx="6642515" cy="3230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54EB7F-706E-A632-0845-0C59B6651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840" y="232740"/>
            <a:ext cx="1280837" cy="815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436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B5A457-EA3D-E6B5-7BF8-B092F6E9D032}"/>
              </a:ext>
            </a:extLst>
          </p:cNvPr>
          <p:cNvSpPr txBox="1"/>
          <p:nvPr/>
        </p:nvSpPr>
        <p:spPr>
          <a:xfrm>
            <a:off x="1624770" y="789860"/>
            <a:ext cx="7641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Debonair own items are utilized for VF Asia’s brand: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E07B5-6792-259D-7B4A-071ED3DDDB44}"/>
              </a:ext>
            </a:extLst>
          </p:cNvPr>
          <p:cNvSpPr txBox="1"/>
          <p:nvPr/>
        </p:nvSpPr>
        <p:spPr>
          <a:xfrm>
            <a:off x="838223" y="13462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i="0" strike="noStrike" baseline="0" dirty="0">
                <a:latin typeface="Arial" panose="020B0604020202020204" pitchFamily="34" charset="0"/>
              </a:rPr>
              <a:t>Debonair Padding &amp; Quilting Solution Limited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1F6FAE-5202-07A0-4928-2038996216F3}"/>
              </a:ext>
            </a:extLst>
          </p:cNvPr>
          <p:cNvSpPr txBox="1"/>
          <p:nvPr/>
        </p:nvSpPr>
        <p:spPr>
          <a:xfrm>
            <a:off x="905801" y="2752441"/>
            <a:ext cx="9405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i="0" u="none" strike="noStrike" baseline="0" dirty="0">
                <a:latin typeface="Arial" panose="020B0604020202020204" pitchFamily="34" charset="0"/>
              </a:rPr>
              <a:t>Debonair has own Embroidery &amp; Printing facilities </a:t>
            </a:r>
            <a:r>
              <a:rPr lang="en-US" sz="1800" b="1" i="0" u="none" strike="noStrike" baseline="0" dirty="0">
                <a:latin typeface="Arial" panose="020B0604020202020204" pitchFamily="34" charset="0"/>
              </a:rPr>
              <a:t>through Shine Embroidery Printing &amp; Packaging Limited: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0AF928-A814-12CA-3FF6-A2004D73FA13}"/>
              </a:ext>
            </a:extLst>
          </p:cNvPr>
          <p:cNvSpPr txBox="1"/>
          <p:nvPr/>
        </p:nvSpPr>
        <p:spPr>
          <a:xfrm>
            <a:off x="1141806" y="3459229"/>
            <a:ext cx="82078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221E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Shine Embroidery is already proficient in various types of embroidery such as </a:t>
            </a:r>
            <a:r>
              <a:rPr lang="en-US" sz="1600" b="0" i="0" u="none" strike="noStrike" baseline="0" dirty="0">
                <a:solidFill>
                  <a:srgbClr val="221E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Stitch, Sequin </a:t>
            </a:r>
            <a:r>
              <a:rPr lang="en-US" sz="1600" dirty="0">
                <a:solidFill>
                  <a:srgbClr val="221E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600" b="0" i="0" u="none" strike="noStrike" baseline="0" dirty="0">
                <a:solidFill>
                  <a:srgbClr val="221E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Applique, Chenille</a:t>
            </a:r>
            <a:r>
              <a:rPr lang="en-US" sz="1600" dirty="0">
                <a:solidFill>
                  <a:srgbClr val="221E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600" b="0" i="0" u="none" strike="noStrike" baseline="0" dirty="0">
                <a:solidFill>
                  <a:srgbClr val="221E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Tapping</a:t>
            </a:r>
            <a:r>
              <a:rPr lang="en-US" sz="1600" dirty="0">
                <a:solidFill>
                  <a:srgbClr val="221E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600" b="0" i="0" u="none" strike="noStrike" baseline="0" dirty="0">
                <a:solidFill>
                  <a:srgbClr val="221E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Cording, Boring which are utilized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all</a:t>
            </a:r>
            <a:r>
              <a:rPr lang="en-US" sz="1600" b="0" i="0" u="none" strike="noStrike" baseline="0" dirty="0">
                <a:solidFill>
                  <a:srgbClr val="221E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brands like TNF, Timberland, </a:t>
            </a:r>
            <a:r>
              <a:rPr lang="en-US" sz="1600" b="0" i="0" u="none" strike="noStrike" baseline="0" dirty="0" err="1">
                <a:solidFill>
                  <a:srgbClr val="221E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Napapijri</a:t>
            </a:r>
            <a:r>
              <a:rPr lang="en-US" sz="1600" b="0" i="0" u="none" strike="noStrike" baseline="0" dirty="0">
                <a:solidFill>
                  <a:srgbClr val="221E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Vans, Dickies and Supreme also.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878324-F337-0818-4B15-2F2E099AB258}"/>
              </a:ext>
            </a:extLst>
          </p:cNvPr>
          <p:cNvSpPr txBox="1"/>
          <p:nvPr/>
        </p:nvSpPr>
        <p:spPr>
          <a:xfrm>
            <a:off x="1141806" y="4411358"/>
            <a:ext cx="82078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221E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Shine Printing section is already doing different types of printing like </a:t>
            </a:r>
            <a:r>
              <a:rPr lang="en-US" sz="1600" b="0" i="0" u="none" strike="noStrike" baseline="0" dirty="0">
                <a:solidFill>
                  <a:srgbClr val="221E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Rubber, Sticker, Pigment, Puff, High density, Flock, Photo Print, Discharge, Allover etc. for VF Asia’s brands.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DC111-6B1E-0A42-8CC3-3029DE95ACE4}"/>
              </a:ext>
            </a:extLst>
          </p:cNvPr>
          <p:cNvSpPr txBox="1"/>
          <p:nvPr/>
        </p:nvSpPr>
        <p:spPr>
          <a:xfrm>
            <a:off x="838904" y="1742939"/>
            <a:ext cx="68681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</a:t>
            </a:r>
            <a:r>
              <a:rPr lang="en-US" sz="160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ey success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lang="en-US" sz="160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Debonair: Our own insulations item (Synthetic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sz="160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own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padding)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now </a:t>
            </a:r>
            <a:r>
              <a:rPr lang="en-US" sz="1600" b="1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worldwide nominated for Timberland </a:t>
            </a:r>
            <a:r>
              <a:rPr lang="en-US" sz="160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Brands.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Also Vans, Dickies &amp; Supreme are using our own insulations.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C60B6D-AFAB-BF1C-3948-FA36E958F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597" y="1414991"/>
            <a:ext cx="1101386" cy="12458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BDA56D-88D7-6B94-7199-5C010C059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700" y="3278123"/>
            <a:ext cx="1950283" cy="11332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5DCF50-1419-DBFC-F71D-1485F4047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2701" y="4431554"/>
            <a:ext cx="1950282" cy="14174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74F97A-9E2E-AF27-8BE5-A0C4937D74D1}"/>
              </a:ext>
            </a:extLst>
          </p:cNvPr>
          <p:cNvSpPr txBox="1"/>
          <p:nvPr/>
        </p:nvSpPr>
        <p:spPr>
          <a:xfrm>
            <a:off x="1141806" y="5237143"/>
            <a:ext cx="81247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221E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Also have own manufacturing facilities of Elastic, Rib, Lycra binding, Twill tape etc. which are using for different VF Asia’s brand of </a:t>
            </a:r>
            <a:r>
              <a:rPr lang="en-US" sz="1600" b="0" i="0" u="none" strike="noStrike" baseline="0" dirty="0">
                <a:solidFill>
                  <a:srgbClr val="221E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Timberland, </a:t>
            </a:r>
            <a:r>
              <a:rPr lang="en-US" sz="1600" b="0" i="0" u="none" strike="noStrike" baseline="0" dirty="0" err="1">
                <a:solidFill>
                  <a:srgbClr val="221E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Napapijri</a:t>
            </a:r>
            <a:r>
              <a:rPr lang="en-US" sz="1600" b="0" i="0" u="none" strike="noStrike" baseline="0" dirty="0">
                <a:solidFill>
                  <a:srgbClr val="221E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Vans, Dickies and Supreme.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ADCA9-1F6D-A710-A673-0F4FCFEA5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143" y="1418923"/>
            <a:ext cx="1286896" cy="12238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7E868A-C1C9-345D-5652-C5F449DC7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8376" y="1414991"/>
            <a:ext cx="1183884" cy="12277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314075-D46B-E72B-B409-A8045293FE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515" y="232740"/>
            <a:ext cx="1219162" cy="7763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16824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C16AB4-0B9E-4CF8-17C8-040DB6A50425}"/>
              </a:ext>
            </a:extLst>
          </p:cNvPr>
          <p:cNvSpPr txBox="1"/>
          <p:nvPr/>
        </p:nvSpPr>
        <p:spPr>
          <a:xfrm>
            <a:off x="1861458" y="770849"/>
            <a:ext cx="7641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Latest machinery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</a:t>
            </a:r>
            <a:r>
              <a:rPr lang="en-US" sz="1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Debonair:</a:t>
            </a: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727BF-7D01-C01C-D155-6FED0E14AFED}"/>
              </a:ext>
            </a:extLst>
          </p:cNvPr>
          <p:cNvSpPr txBox="1"/>
          <p:nvPr/>
        </p:nvSpPr>
        <p:spPr>
          <a:xfrm>
            <a:off x="1227398" y="1431863"/>
            <a:ext cx="55626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Ultrasonic edge cutting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Laser cut Machine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frequency Embossing Machine 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Pleat stitch/Cover stitch Machine  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APW Laser Machine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Hydrostatic sotter test (Water)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tester </a:t>
            </a:r>
            <a:r>
              <a:rPr lang="en-US" sz="140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auto/semi auto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Automatic Pocket Setter Machine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Loop Setter Machine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Automatic Collar trimming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Corner press </a:t>
            </a:r>
            <a:r>
              <a:rPr lang="en-US" sz="140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frequency Embossing Machine 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 down Filling Machine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 Fake Down Crashing Machine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Heat Press Machine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Needle Smocking Kansai Machine 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Velcro/Label Attaching Machine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 Template Sewing Machine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Template Design and Cutting Machine</a:t>
            </a:r>
            <a:endParaRPr lang="en-US" sz="1400" i="0" u="none" strike="noStrike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Seam Sealing Machine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Heat Press Machine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 Cutting &amp; Spreading Machine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FA743-7471-1C01-62A9-A9B9C2EC6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492" y="900289"/>
            <a:ext cx="1857581" cy="12949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C19238-868A-76D9-0434-D005EC5EE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261" y="895468"/>
            <a:ext cx="1993075" cy="1294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6F6148-7DFF-78A4-885E-1EBE552BD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493" y="2245175"/>
            <a:ext cx="1857581" cy="1477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ADB041-53DA-7D6A-D4F2-2A90C0B30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262" y="2285370"/>
            <a:ext cx="1993074" cy="13966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76AC95-1A8C-2665-8BC1-B87174459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4023" y="4420017"/>
            <a:ext cx="1856639" cy="1516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FCDF46-7B2C-89BA-FD23-D0EE91551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9338" y="3753304"/>
            <a:ext cx="4537851" cy="14510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4A01EB-9B7F-E3ED-5F2E-2853901F05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9336" y="5235414"/>
            <a:ext cx="4537850" cy="15311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657A03-24A5-45F7-7B11-EE9B7B7DC0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42936" y="105655"/>
            <a:ext cx="1128500" cy="718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2156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8108-A0FA-E3D0-94A0-50701C1C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057" y="3146695"/>
            <a:ext cx="5545236" cy="56461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FFFA8-E1B3-21B6-2D01-0B0D81307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760" y="232740"/>
            <a:ext cx="1280837" cy="815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E0397D95-CCE2-6A3A-B5A2-5CBE2734BD6C}"/>
              </a:ext>
            </a:extLst>
          </p:cNvPr>
          <p:cNvSpPr/>
          <p:nvPr/>
        </p:nvSpPr>
        <p:spPr>
          <a:xfrm>
            <a:off x="2969856" y="8062"/>
            <a:ext cx="6252287" cy="6841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631" b="1"/>
          </a:p>
        </p:txBody>
      </p:sp>
    </p:spTree>
    <p:extLst>
      <p:ext uri="{BB962C8B-B14F-4D97-AF65-F5344CB8AC3E}">
        <p14:creationId xmlns:p14="http://schemas.microsoft.com/office/powerpoint/2010/main" val="2274485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A17A-752D-988E-A9AE-28644BBD8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505" y="640528"/>
            <a:ext cx="6640287" cy="55690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 structure comparison: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F3CCAAC-9E1D-2344-4BBD-67BF6F311A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9657780"/>
              </p:ext>
            </p:extLst>
          </p:nvPr>
        </p:nvGraphicFramePr>
        <p:xfrm>
          <a:off x="772886" y="1516586"/>
          <a:ext cx="8039355" cy="26526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94973">
                  <a:extLst>
                    <a:ext uri="{9D8B030D-6E8A-4147-A177-3AD203B41FA5}">
                      <a16:colId xmlns:a16="http://schemas.microsoft.com/office/drawing/2014/main" val="54213832"/>
                    </a:ext>
                  </a:extLst>
                </a:gridCol>
                <a:gridCol w="1663315">
                  <a:extLst>
                    <a:ext uri="{9D8B030D-6E8A-4147-A177-3AD203B41FA5}">
                      <a16:colId xmlns:a16="http://schemas.microsoft.com/office/drawing/2014/main" val="2637223471"/>
                    </a:ext>
                  </a:extLst>
                </a:gridCol>
                <a:gridCol w="1219763">
                  <a:extLst>
                    <a:ext uri="{9D8B030D-6E8A-4147-A177-3AD203B41FA5}">
                      <a16:colId xmlns:a16="http://schemas.microsoft.com/office/drawing/2014/main" val="1935442824"/>
                    </a:ext>
                  </a:extLst>
                </a:gridCol>
                <a:gridCol w="1330652">
                  <a:extLst>
                    <a:ext uri="{9D8B030D-6E8A-4147-A177-3AD203B41FA5}">
                      <a16:colId xmlns:a16="http://schemas.microsoft.com/office/drawing/2014/main" val="1893236482"/>
                    </a:ext>
                  </a:extLst>
                </a:gridCol>
                <a:gridCol w="1330652">
                  <a:extLst>
                    <a:ext uri="{9D8B030D-6E8A-4147-A177-3AD203B41FA5}">
                      <a16:colId xmlns:a16="http://schemas.microsoft.com/office/drawing/2014/main" val="2590454225"/>
                    </a:ext>
                  </a:extLst>
                </a:gridCol>
              </a:tblGrid>
              <a:tr h="7041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Season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Profit %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(%)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Finance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Fee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TCE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($/hour)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OH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(%)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821419"/>
                  </a:ext>
                </a:extLst>
              </a:tr>
              <a:tr h="326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F23 TNF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$2.91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69157449"/>
                  </a:ext>
                </a:extLst>
              </a:tr>
              <a:tr h="326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S24 TNF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$2.91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1451874"/>
                  </a:ext>
                </a:extLst>
              </a:tr>
              <a:tr h="326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F24 TNF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$1.04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93404448"/>
                  </a:ext>
                </a:extLst>
              </a:tr>
              <a:tr h="3025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VF Standard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$1.07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192%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815028"/>
                  </a:ext>
                </a:extLst>
              </a:tr>
              <a:tr h="6654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Debonair New Alignment for S25 to onwards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Aligned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Aligned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$1.02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190%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375757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5CAFFE-45EF-8073-146E-F64ABE430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987071"/>
              </p:ext>
            </p:extLst>
          </p:nvPr>
        </p:nvGraphicFramePr>
        <p:xfrm>
          <a:off x="7519305" y="4353614"/>
          <a:ext cx="3954238" cy="1649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409">
                  <a:extLst>
                    <a:ext uri="{9D8B030D-6E8A-4147-A177-3AD203B41FA5}">
                      <a16:colId xmlns:a16="http://schemas.microsoft.com/office/drawing/2014/main" val="2117702457"/>
                    </a:ext>
                  </a:extLst>
                </a:gridCol>
                <a:gridCol w="1340064">
                  <a:extLst>
                    <a:ext uri="{9D8B030D-6E8A-4147-A177-3AD203B41FA5}">
                      <a16:colId xmlns:a16="http://schemas.microsoft.com/office/drawing/2014/main" val="217534449"/>
                    </a:ext>
                  </a:extLst>
                </a:gridCol>
                <a:gridCol w="1533765">
                  <a:extLst>
                    <a:ext uri="{9D8B030D-6E8A-4147-A177-3AD203B41FA5}">
                      <a16:colId xmlns:a16="http://schemas.microsoft.com/office/drawing/2014/main" val="26509560"/>
                    </a:ext>
                  </a:extLst>
                </a:gridCol>
              </a:tblGrid>
              <a:tr h="6864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Freight Cost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n-lt"/>
                        </a:rPr>
                        <a:t>Earlier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New Aligned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662176"/>
                  </a:ext>
                </a:extLst>
              </a:tr>
              <a:tr h="384521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Woven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$0.10 to $0.15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$0.07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04932555"/>
                  </a:ext>
                </a:extLst>
              </a:tr>
              <a:tr h="300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Knit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$0.25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$0.18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4459725"/>
                  </a:ext>
                </a:extLst>
              </a:tr>
              <a:tr h="278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Flecce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$0.40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$0.25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88260920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594653E9-52A3-917B-1E10-A4CEA912DC15}"/>
              </a:ext>
            </a:extLst>
          </p:cNvPr>
          <p:cNvSpPr txBox="1">
            <a:spLocks/>
          </p:cNvSpPr>
          <p:nvPr/>
        </p:nvSpPr>
        <p:spPr>
          <a:xfrm>
            <a:off x="1815196" y="4689066"/>
            <a:ext cx="5714999" cy="978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Debonair also aligned freight cost for S25 to onwards seasons, where brand asking to decrease 9% but Debonair deducted more than 9%.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4FF896-EE7B-958A-717A-C32993F39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381" y="232740"/>
            <a:ext cx="1280837" cy="815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276F24-3FED-B4E5-171A-4F85CF0D2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954141"/>
              </p:ext>
            </p:extLst>
          </p:nvPr>
        </p:nvGraphicFramePr>
        <p:xfrm>
          <a:off x="8727751" y="1516585"/>
          <a:ext cx="1330652" cy="26526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0652">
                  <a:extLst>
                    <a:ext uri="{9D8B030D-6E8A-4147-A177-3AD203B41FA5}">
                      <a16:colId xmlns:a16="http://schemas.microsoft.com/office/drawing/2014/main" val="911510269"/>
                    </a:ext>
                  </a:extLst>
                </a:gridCol>
              </a:tblGrid>
              <a:tr h="7041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Eff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(%)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565879"/>
                  </a:ext>
                </a:extLst>
              </a:tr>
              <a:tr h="326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9720712"/>
                  </a:ext>
                </a:extLst>
              </a:tr>
              <a:tr h="326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45040472"/>
                  </a:ext>
                </a:extLst>
              </a:tr>
              <a:tr h="326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5051971"/>
                  </a:ext>
                </a:extLst>
              </a:tr>
              <a:tr h="3025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002933"/>
                  </a:ext>
                </a:extLst>
              </a:tr>
              <a:tr h="6654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0760252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678610-DF35-23A0-1ACC-5D8643F6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517614"/>
              </p:ext>
            </p:extLst>
          </p:nvPr>
        </p:nvGraphicFramePr>
        <p:xfrm>
          <a:off x="10058403" y="1516585"/>
          <a:ext cx="1330652" cy="26526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0652">
                  <a:extLst>
                    <a:ext uri="{9D8B030D-6E8A-4147-A177-3AD203B41FA5}">
                      <a16:colId xmlns:a16="http://schemas.microsoft.com/office/drawing/2014/main" val="2389475616"/>
                    </a:ext>
                  </a:extLst>
                </a:gridCol>
              </a:tblGrid>
              <a:tr h="7041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LOH rate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($/min)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292839"/>
                  </a:ext>
                </a:extLst>
              </a:tr>
              <a:tr h="326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64352701"/>
                  </a:ext>
                </a:extLst>
              </a:tr>
              <a:tr h="326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$0.17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17400537"/>
                  </a:ext>
                </a:extLst>
              </a:tr>
              <a:tr h="326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$0.16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88403521"/>
                  </a:ext>
                </a:extLst>
              </a:tr>
              <a:tr h="3025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$0.09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623782"/>
                  </a:ext>
                </a:extLst>
              </a:tr>
              <a:tr h="6654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$0.11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29394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0629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F33CF-AF2A-3925-1146-A3CC9F0A1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7499" y="722081"/>
            <a:ext cx="9982200" cy="682176"/>
          </a:xfrm>
        </p:spPr>
        <p:txBody>
          <a:bodyPr>
            <a:noAutofit/>
          </a:bodyPr>
          <a:lstStyle/>
          <a:p>
            <a:r>
              <a:rPr lang="en-US" sz="25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of some styles FOB by applied new Price structure:</a:t>
            </a:r>
            <a:endParaRPr lang="en-U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4E9D7-161B-8279-8F31-BAC8D641D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381" y="73259"/>
            <a:ext cx="1280837" cy="815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F8AA26F-0A1F-1BD7-7EBC-3207625E3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214930"/>
              </p:ext>
            </p:extLst>
          </p:nvPr>
        </p:nvGraphicFramePr>
        <p:xfrm>
          <a:off x="1251857" y="1537657"/>
          <a:ext cx="10337844" cy="4514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5029">
                  <a:extLst>
                    <a:ext uri="{9D8B030D-6E8A-4147-A177-3AD203B41FA5}">
                      <a16:colId xmlns:a16="http://schemas.microsoft.com/office/drawing/2014/main" val="3870058332"/>
                    </a:ext>
                  </a:extLst>
                </a:gridCol>
                <a:gridCol w="1250158">
                  <a:extLst>
                    <a:ext uri="{9D8B030D-6E8A-4147-A177-3AD203B41FA5}">
                      <a16:colId xmlns:a16="http://schemas.microsoft.com/office/drawing/2014/main" val="1120371499"/>
                    </a:ext>
                  </a:extLst>
                </a:gridCol>
                <a:gridCol w="1250158">
                  <a:extLst>
                    <a:ext uri="{9D8B030D-6E8A-4147-A177-3AD203B41FA5}">
                      <a16:colId xmlns:a16="http://schemas.microsoft.com/office/drawing/2014/main" val="894513253"/>
                    </a:ext>
                  </a:extLst>
                </a:gridCol>
                <a:gridCol w="1250158">
                  <a:extLst>
                    <a:ext uri="{9D8B030D-6E8A-4147-A177-3AD203B41FA5}">
                      <a16:colId xmlns:a16="http://schemas.microsoft.com/office/drawing/2014/main" val="2498869764"/>
                    </a:ext>
                  </a:extLst>
                </a:gridCol>
                <a:gridCol w="2019486">
                  <a:extLst>
                    <a:ext uri="{9D8B030D-6E8A-4147-A177-3AD203B41FA5}">
                      <a16:colId xmlns:a16="http://schemas.microsoft.com/office/drawing/2014/main" val="1223993273"/>
                    </a:ext>
                  </a:extLst>
                </a:gridCol>
                <a:gridCol w="1250158">
                  <a:extLst>
                    <a:ext uri="{9D8B030D-6E8A-4147-A177-3AD203B41FA5}">
                      <a16:colId xmlns:a16="http://schemas.microsoft.com/office/drawing/2014/main" val="3796109505"/>
                    </a:ext>
                  </a:extLst>
                </a:gridCol>
                <a:gridCol w="1562697">
                  <a:extLst>
                    <a:ext uri="{9D8B030D-6E8A-4147-A177-3AD203B41FA5}">
                      <a16:colId xmlns:a16="http://schemas.microsoft.com/office/drawing/2014/main" val="1874308421"/>
                    </a:ext>
                  </a:extLst>
                </a:gridCol>
              </a:tblGrid>
              <a:tr h="737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Style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F23 FOB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S24 FOB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F24 FOB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Debonair New Alignment FOB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Difference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FOB Decreased 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706627"/>
                  </a:ext>
                </a:extLst>
              </a:tr>
              <a:tr h="2905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A853L/A8BCJ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$41.69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$40.73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$41.34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$36.62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$5.07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12.16%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8922756"/>
                  </a:ext>
                </a:extLst>
              </a:tr>
              <a:tr h="2905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A83QX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$29.75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$28.86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$23.38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$6.37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21.42%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30314764"/>
                  </a:ext>
                </a:extLst>
              </a:tr>
              <a:tr h="2905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A852U/A87CT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$28.54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$27.36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$23.86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$4.68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16.40%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47571804"/>
                  </a:ext>
                </a:extLst>
              </a:tr>
              <a:tr h="2905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A83QY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$29.51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$23.42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$6.09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20.64%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09793685"/>
                  </a:ext>
                </a:extLst>
              </a:tr>
              <a:tr h="2905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A852M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$69.10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$58.33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$10.78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15.60%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5785915"/>
                  </a:ext>
                </a:extLst>
              </a:tr>
              <a:tr h="2905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A8329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$29.72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$23.62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$6.10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20.54%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08761746"/>
                  </a:ext>
                </a:extLst>
              </a:tr>
              <a:tr h="2905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A3LH4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$38.63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$35.95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$31.96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$6.67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17.27%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83578284"/>
                  </a:ext>
                </a:extLst>
              </a:tr>
              <a:tr h="2905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A3LH5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$35.40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$32.77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$28.95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$6.45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18.21%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50127674"/>
                  </a:ext>
                </a:extLst>
              </a:tr>
              <a:tr h="2905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A8711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$21.34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$18.19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$3.15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14.75%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8877976"/>
                  </a:ext>
                </a:extLst>
              </a:tr>
              <a:tr h="2905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A8710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$21.53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$18.38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$3.15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14.61%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12280588"/>
                  </a:ext>
                </a:extLst>
              </a:tr>
              <a:tr h="2905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A88Y4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$28.04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$24.67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$3.37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12.03%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01172690"/>
                  </a:ext>
                </a:extLst>
              </a:tr>
              <a:tr h="2905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A88ZA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$27.41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$23.99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$3.42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12.48%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21315529"/>
                  </a:ext>
                </a:extLst>
              </a:tr>
              <a:tr h="29057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Avg</a:t>
                      </a:r>
                      <a:r>
                        <a:rPr lang="en-US" sz="1600" b="1" u="none" strike="noStrike" dirty="0"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$5.44 </a:t>
                      </a:r>
                    </a:p>
                  </a:txBody>
                  <a:tcPr marL="6350" marR="6350" marT="635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16.34%</a:t>
                      </a:r>
                    </a:p>
                  </a:txBody>
                  <a:tcPr marL="6350" marR="6350" marT="6350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250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643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C07AEF-C517-91FF-55E2-B0BD45E2DAA7}"/>
              </a:ext>
            </a:extLst>
          </p:cNvPr>
          <p:cNvSpPr txBox="1">
            <a:spLocks/>
          </p:cNvSpPr>
          <p:nvPr/>
        </p:nvSpPr>
        <p:spPr>
          <a:xfrm>
            <a:off x="1738128" y="740228"/>
            <a:ext cx="99822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Earlier Dropped styles quoted FOB &amp; now offer FOB by applied new</a:t>
            </a:r>
          </a:p>
          <a:p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 structure:</a:t>
            </a:r>
            <a:endParaRPr lang="en-US" sz="2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7081748-7BD3-3381-BC74-D96D86DA9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617136"/>
              </p:ext>
            </p:extLst>
          </p:nvPr>
        </p:nvGraphicFramePr>
        <p:xfrm>
          <a:off x="1360714" y="1807028"/>
          <a:ext cx="9677401" cy="22751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5372">
                  <a:extLst>
                    <a:ext uri="{9D8B030D-6E8A-4147-A177-3AD203B41FA5}">
                      <a16:colId xmlns:a16="http://schemas.microsoft.com/office/drawing/2014/main" val="113350805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396416709"/>
                    </a:ext>
                  </a:extLst>
                </a:gridCol>
                <a:gridCol w="1262743">
                  <a:extLst>
                    <a:ext uri="{9D8B030D-6E8A-4147-A177-3AD203B41FA5}">
                      <a16:colId xmlns:a16="http://schemas.microsoft.com/office/drawing/2014/main" val="481221851"/>
                    </a:ext>
                  </a:extLst>
                </a:gridCol>
                <a:gridCol w="2196468">
                  <a:extLst>
                    <a:ext uri="{9D8B030D-6E8A-4147-A177-3AD203B41FA5}">
                      <a16:colId xmlns:a16="http://schemas.microsoft.com/office/drawing/2014/main" val="406615356"/>
                    </a:ext>
                  </a:extLst>
                </a:gridCol>
                <a:gridCol w="1272645">
                  <a:extLst>
                    <a:ext uri="{9D8B030D-6E8A-4147-A177-3AD203B41FA5}">
                      <a16:colId xmlns:a16="http://schemas.microsoft.com/office/drawing/2014/main" val="1010309605"/>
                    </a:ext>
                  </a:extLst>
                </a:gridCol>
                <a:gridCol w="1723373">
                  <a:extLst>
                    <a:ext uri="{9D8B030D-6E8A-4147-A177-3AD203B41FA5}">
                      <a16:colId xmlns:a16="http://schemas.microsoft.com/office/drawing/2014/main" val="2056998617"/>
                    </a:ext>
                  </a:extLst>
                </a:gridCol>
              </a:tblGrid>
              <a:tr h="1026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Style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F23 FOB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S24 FOB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Debonair New Alignment FOB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Difference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FOB Decreased 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01782"/>
                  </a:ext>
                </a:extLst>
              </a:tr>
              <a:tr h="3343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A8321 </a:t>
                      </a:r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WIND JACKET)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$30.11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$23.99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$6.12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20.33%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9186013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A870E </a:t>
                      </a:r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WIND PANT)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$37.68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$34.67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$3.01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7.98%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8833977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A871K </a:t>
                      </a:r>
                      <a:r>
                        <a:rPr lang="en-US" sz="1400" b="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WIND PANT)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$34.48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$31.55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$2.93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8.50%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23464998"/>
                  </a:ext>
                </a:extLst>
              </a:tr>
              <a:tr h="293914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Avg.</a:t>
                      </a:r>
                    </a:p>
                  </a:txBody>
                  <a:tcPr marL="6350" marR="6350" marT="635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$4.02 </a:t>
                      </a:r>
                    </a:p>
                  </a:txBody>
                  <a:tcPr marL="6350" marR="6350" marT="635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12.27%</a:t>
                      </a:r>
                    </a:p>
                  </a:txBody>
                  <a:tcPr marL="6350" marR="6350" marT="6350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20435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9158C32-BB05-C5AD-2C44-3C8BC3D49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381" y="73259"/>
            <a:ext cx="1280837" cy="815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F38C8FC4-A670-39D6-4945-AD897FB18D80}"/>
              </a:ext>
            </a:extLst>
          </p:cNvPr>
          <p:cNvSpPr/>
          <p:nvPr/>
        </p:nvSpPr>
        <p:spPr>
          <a:xfrm>
            <a:off x="3833560" y="73259"/>
            <a:ext cx="6252287" cy="6841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63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100" y="4082142"/>
            <a:ext cx="1107214" cy="253578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8-0000-0300-0000030000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90" y="4082143"/>
            <a:ext cx="1001870" cy="253578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D35744-DFAE-16C1-502F-C69653D65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0566" y="4082143"/>
            <a:ext cx="1068311" cy="25357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21396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8807EA-07B5-B42A-6C3F-ECF44C437A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417249"/>
              </p:ext>
            </p:extLst>
          </p:nvPr>
        </p:nvGraphicFramePr>
        <p:xfrm>
          <a:off x="1132115" y="1428977"/>
          <a:ext cx="10417627" cy="25116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0410">
                  <a:extLst>
                    <a:ext uri="{9D8B030D-6E8A-4147-A177-3AD203B41FA5}">
                      <a16:colId xmlns:a16="http://schemas.microsoft.com/office/drawing/2014/main" val="79246718"/>
                    </a:ext>
                  </a:extLst>
                </a:gridCol>
                <a:gridCol w="1517621">
                  <a:extLst>
                    <a:ext uri="{9D8B030D-6E8A-4147-A177-3AD203B41FA5}">
                      <a16:colId xmlns:a16="http://schemas.microsoft.com/office/drawing/2014/main" val="4097431542"/>
                    </a:ext>
                  </a:extLst>
                </a:gridCol>
                <a:gridCol w="6659596">
                  <a:extLst>
                    <a:ext uri="{9D8B030D-6E8A-4147-A177-3AD203B41FA5}">
                      <a16:colId xmlns:a16="http://schemas.microsoft.com/office/drawing/2014/main" val="445039606"/>
                    </a:ext>
                  </a:extLst>
                </a:gridCol>
              </a:tblGrid>
              <a:tr h="2596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Stage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Qty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Remarks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414261"/>
                  </a:ext>
                </a:extLst>
              </a:tr>
              <a:tr h="302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development styles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All development samples has been delivered on time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75538347"/>
                  </a:ext>
                </a:extLst>
              </a:tr>
              <a:tr h="29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SMS styles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391 pcs all SMS qty has been delivered on time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34043068"/>
                  </a:ext>
                </a:extLst>
              </a:tr>
              <a:tr h="449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confirmed styles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The hit percentage from development to confirmed style is 85.72% but we didn’t received bulk order for one style.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7435419"/>
                  </a:ext>
                </a:extLst>
              </a:tr>
              <a:tr h="3075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dropped styles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74253670"/>
                  </a:ext>
                </a:extLst>
              </a:tr>
              <a:tr h="449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Order qty: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50779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Full qty shipped with 100% OTP. There were no quality concerns &amp; 100% final inspection passed by self &amp; 3rd party together.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45679566"/>
                  </a:ext>
                </a:extLst>
              </a:tr>
              <a:tr h="449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FOB (Value)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$1,721,378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"One million seven hundred twenty-one thousand three hundred seventy-eight dollars"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2523334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EA23801-92DE-6ECE-C2B7-C3CB6583356C}"/>
              </a:ext>
            </a:extLst>
          </p:cNvPr>
          <p:cNvSpPr txBox="1"/>
          <p:nvPr/>
        </p:nvSpPr>
        <p:spPr>
          <a:xfrm>
            <a:off x="1785257" y="72943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TNF F23 business summary with Debonair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DF75F-47C1-38D5-AAED-18C99B15A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381" y="232740"/>
            <a:ext cx="1280837" cy="815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6573349-672F-8C5E-158F-EFD996DE0B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7428231"/>
              </p:ext>
            </p:extLst>
          </p:nvPr>
        </p:nvGraphicFramePr>
        <p:xfrm>
          <a:off x="3815402" y="3940630"/>
          <a:ext cx="4599255" cy="2702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58419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53333-C41C-7A27-7A36-78BAE039E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D6FE2D7-BDE7-1CF3-A1FA-471D72DB9926}"/>
              </a:ext>
            </a:extLst>
          </p:cNvPr>
          <p:cNvSpPr txBox="1"/>
          <p:nvPr/>
        </p:nvSpPr>
        <p:spPr>
          <a:xfrm>
            <a:off x="1785257" y="72943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TNF </a:t>
            </a:r>
            <a:r>
              <a:rPr lang="en-US" sz="20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S24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business summary with Debonair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5C42EA4-DA93-C049-B536-620172061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573636"/>
              </p:ext>
            </p:extLst>
          </p:nvPr>
        </p:nvGraphicFramePr>
        <p:xfrm>
          <a:off x="1012370" y="1477509"/>
          <a:ext cx="10341429" cy="24534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02178">
                  <a:extLst>
                    <a:ext uri="{9D8B030D-6E8A-4147-A177-3AD203B41FA5}">
                      <a16:colId xmlns:a16="http://schemas.microsoft.com/office/drawing/2014/main" val="2253356345"/>
                    </a:ext>
                  </a:extLst>
                </a:gridCol>
                <a:gridCol w="1021811">
                  <a:extLst>
                    <a:ext uri="{9D8B030D-6E8A-4147-A177-3AD203B41FA5}">
                      <a16:colId xmlns:a16="http://schemas.microsoft.com/office/drawing/2014/main" val="1146282575"/>
                    </a:ext>
                  </a:extLst>
                </a:gridCol>
                <a:gridCol w="7117440">
                  <a:extLst>
                    <a:ext uri="{9D8B030D-6E8A-4147-A177-3AD203B41FA5}">
                      <a16:colId xmlns:a16="http://schemas.microsoft.com/office/drawing/2014/main" val="528949026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Stage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Qty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Remarks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543947"/>
                  </a:ext>
                </a:extLst>
              </a:tr>
              <a:tr h="3292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new develop styles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All development samples has been delivered on time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15709415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c/o styles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02040522"/>
                  </a:ext>
                </a:extLst>
              </a:tr>
              <a:tr h="2632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SMS styles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639 pcs all SMS qty has been delivered on time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10009779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confirmed styles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The hit percentage from development to confirmed style is 83.33%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98288996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dropped styles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There were 2 styles dropped after Proto 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11925332"/>
                  </a:ext>
                </a:extLst>
              </a:tr>
              <a:tr h="435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Order qty: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120794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Already 1,18686 pcs shipped on time &amp; 100% final inspection pass by self &amp; 3rd party together. Balance 2108 pcs will be shipped as per CRD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76478583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FOB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$2,967,312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''Two million nine hundred sixty-seven thousand three hundred eleven dollars"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38214356"/>
                  </a:ext>
                </a:extLst>
              </a:tr>
            </a:tbl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DE78E38-F8B7-41A0-07A6-4B11636D76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5132305"/>
              </p:ext>
            </p:extLst>
          </p:nvPr>
        </p:nvGraphicFramePr>
        <p:xfrm>
          <a:off x="3916842" y="3974433"/>
          <a:ext cx="4097057" cy="2812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D630102-8463-0B51-10F3-A258C40A6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381" y="232740"/>
            <a:ext cx="1280837" cy="815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65385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976CA-D740-7120-06A1-C59630E79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026478-950D-3F76-4C32-175AE1CC1956}"/>
              </a:ext>
            </a:extLst>
          </p:cNvPr>
          <p:cNvSpPr txBox="1"/>
          <p:nvPr/>
        </p:nvSpPr>
        <p:spPr>
          <a:xfrm>
            <a:off x="1785257" y="72943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TNF F</a:t>
            </a:r>
            <a:r>
              <a:rPr lang="en-US" sz="20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business summary with Debonair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8020CC-3DA2-5A69-53D7-4D4898BE1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044130"/>
              </p:ext>
            </p:extLst>
          </p:nvPr>
        </p:nvGraphicFramePr>
        <p:xfrm>
          <a:off x="1023257" y="1514194"/>
          <a:ext cx="10156372" cy="26441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2771">
                  <a:extLst>
                    <a:ext uri="{9D8B030D-6E8A-4147-A177-3AD203B41FA5}">
                      <a16:colId xmlns:a16="http://schemas.microsoft.com/office/drawing/2014/main" val="277912522"/>
                    </a:ext>
                  </a:extLst>
                </a:gridCol>
                <a:gridCol w="1059401">
                  <a:extLst>
                    <a:ext uri="{9D8B030D-6E8A-4147-A177-3AD203B41FA5}">
                      <a16:colId xmlns:a16="http://schemas.microsoft.com/office/drawing/2014/main" val="1479300882"/>
                    </a:ext>
                  </a:extLst>
                </a:gridCol>
                <a:gridCol w="6934200">
                  <a:extLst>
                    <a:ext uri="{9D8B030D-6E8A-4147-A177-3AD203B41FA5}">
                      <a16:colId xmlns:a16="http://schemas.microsoft.com/office/drawing/2014/main" val="3928106323"/>
                    </a:ext>
                  </a:extLst>
                </a:gridCol>
              </a:tblGrid>
              <a:tr h="312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latin typeface="+mn-lt"/>
                        </a:rPr>
                        <a:t>Stage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latin typeface="+mn-lt"/>
                        </a:rPr>
                        <a:t>Qty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Remarks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724080"/>
                  </a:ext>
                </a:extLst>
              </a:tr>
              <a:tr h="3285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new develop styles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All development samples has been delivered on time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56931748"/>
                  </a:ext>
                </a:extLst>
              </a:tr>
              <a:tr h="312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c/o styles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60689206"/>
                  </a:ext>
                </a:extLst>
              </a:tr>
              <a:tr h="312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SMS styles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184 pcs all SMS qty has been delivered on time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76292392"/>
                  </a:ext>
                </a:extLst>
              </a:tr>
              <a:tr h="312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confirmed styles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Still the hit percentage from development to confirmed style is 75%, Since we didn’t received bulk order for one style.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14617888"/>
                  </a:ext>
                </a:extLst>
              </a:tr>
              <a:tr h="312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dropped styles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But two styles has dropped before P1 stage/allocation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6807410"/>
                  </a:ext>
                </a:extLst>
              </a:tr>
              <a:tr h="304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Order qty: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50563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Up to Feb'24 buy but we have another 8K projection qty for March buy of F24.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25046774"/>
                  </a:ext>
                </a:extLst>
              </a:tr>
              <a:tr h="327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FOB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$1,763,773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"One million seven hundred sixty-three thousand seven hundred seventy-three dollars"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12946855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8C59767-31DE-AA3C-5552-D36F87EC24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5455801"/>
              </p:ext>
            </p:extLst>
          </p:nvPr>
        </p:nvGraphicFramePr>
        <p:xfrm>
          <a:off x="3637643" y="4194343"/>
          <a:ext cx="4559300" cy="2298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CC18D05-1159-794B-5C27-2E4554F39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381" y="232740"/>
            <a:ext cx="1280837" cy="815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57227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6ABCD-005F-2924-9743-086346222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1537F6-615C-C12B-4D7C-4F4DE4873969}"/>
              </a:ext>
            </a:extLst>
          </p:cNvPr>
          <p:cNvSpPr txBox="1"/>
          <p:nvPr/>
        </p:nvSpPr>
        <p:spPr>
          <a:xfrm>
            <a:off x="1796143" y="834756"/>
            <a:ext cx="792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TNF </a:t>
            </a:r>
            <a:r>
              <a:rPr lang="en-US" sz="20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S25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Projection with Debonair as per Jan buy plan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901DA7-24B5-172D-6AB7-98538A356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513520"/>
              </p:ext>
            </p:extLst>
          </p:nvPr>
        </p:nvGraphicFramePr>
        <p:xfrm>
          <a:off x="2408928" y="1695159"/>
          <a:ext cx="4855027" cy="15923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33598">
                  <a:extLst>
                    <a:ext uri="{9D8B030D-6E8A-4147-A177-3AD203B41FA5}">
                      <a16:colId xmlns:a16="http://schemas.microsoft.com/office/drawing/2014/main" val="256412084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99276385"/>
                    </a:ext>
                  </a:extLst>
                </a:gridCol>
                <a:gridCol w="1578429">
                  <a:extLst>
                    <a:ext uri="{9D8B030D-6E8A-4147-A177-3AD203B41FA5}">
                      <a16:colId xmlns:a16="http://schemas.microsoft.com/office/drawing/2014/main" val="655094026"/>
                    </a:ext>
                  </a:extLst>
                </a:gridCol>
              </a:tblGrid>
              <a:tr h="3973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Stage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Qty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Remarks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689988"/>
                  </a:ext>
                </a:extLst>
              </a:tr>
              <a:tr h="3163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new develop styles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39970561"/>
                  </a:ext>
                </a:extLst>
              </a:tr>
              <a:tr h="2830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of c/o styles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5485829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Projection qty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16525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87863677"/>
                  </a:ext>
                </a:extLst>
              </a:tr>
              <a:tr h="2907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FOB (Assumption)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$569,001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0849664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0000000-0008-0000-0300-0000030000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387" y="2031233"/>
            <a:ext cx="1681225" cy="2612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096" y="2031233"/>
            <a:ext cx="1549560" cy="2612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8-0000-0300-000004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33617" y="3613411"/>
            <a:ext cx="1657766" cy="28189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00000-0008-0000-0300-000014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75137" y="3613452"/>
            <a:ext cx="1581693" cy="28189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85FF2-996A-4C27-6EE7-88124F414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3381" y="232740"/>
            <a:ext cx="1280837" cy="815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D4C11A24-4F53-39CB-8797-04EE2D93FAFC}"/>
              </a:ext>
            </a:extLst>
          </p:cNvPr>
          <p:cNvSpPr/>
          <p:nvPr/>
        </p:nvSpPr>
        <p:spPr>
          <a:xfrm>
            <a:off x="3065239" y="16124"/>
            <a:ext cx="6252287" cy="68418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631"/>
          </a:p>
        </p:txBody>
      </p:sp>
    </p:spTree>
    <p:extLst>
      <p:ext uri="{BB962C8B-B14F-4D97-AF65-F5344CB8AC3E}">
        <p14:creationId xmlns:p14="http://schemas.microsoft.com/office/powerpoint/2010/main" val="1989262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895" y="864542"/>
            <a:ext cx="803940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Debonair Overall business with TNF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41992" y="1707441"/>
            <a:ext cx="5748865" cy="16998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600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F23: FOB $ 1.72 M / 0.051 M units</a:t>
            </a: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S24: FOB $ 2.97 M/ 0.121 M Units</a:t>
            </a: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F24: FOB $ 1.</a:t>
            </a:r>
            <a:r>
              <a:rPr lang="en-US"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76</a:t>
            </a:r>
            <a:r>
              <a:rPr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M/ 0.0</a:t>
            </a:r>
            <a:r>
              <a:rPr lang="en-US"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51</a:t>
            </a:r>
            <a:r>
              <a:rPr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 Units (Till </a:t>
            </a:r>
            <a:r>
              <a:rPr lang="en-US"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Feb</a:t>
            </a:r>
            <a:r>
              <a:rPr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’24 buy)</a:t>
            </a: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S25: </a:t>
            </a:r>
            <a:r>
              <a:rPr lang="sv-SE"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FOB $ 0.57 M/ 0.017 M Units (Projection)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n-US" sz="1400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905549-93E4-91ED-E34E-F2636076BA56}"/>
              </a:ext>
            </a:extLst>
          </p:cNvPr>
          <p:cNvSpPr txBox="1"/>
          <p:nvPr/>
        </p:nvSpPr>
        <p:spPr>
          <a:xfrm>
            <a:off x="1922980" y="3928922"/>
            <a:ext cx="8688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085" indent="-287020">
              <a:lnSpc>
                <a:spcPct val="100000"/>
              </a:lnSpc>
              <a:buFont typeface="Wingdings" panose="05000000000000000000" pitchFamily="2" charset="2"/>
              <a:buChar char="v"/>
              <a:tabLst>
                <a:tab pos="299720" algn="l"/>
              </a:tabLst>
            </a:pPr>
            <a:r>
              <a:rPr lang="sv-SE" sz="1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Overall total business value around $ 6.5 milions by 0.22 milions units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3E664-E268-203C-447C-E57B21BE5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381" y="232740"/>
            <a:ext cx="1280837" cy="815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11961E12-7AF5-3AC2-9951-5940819ACDF7}"/>
              </a:ext>
            </a:extLst>
          </p:cNvPr>
          <p:cNvSpPr/>
          <p:nvPr/>
        </p:nvSpPr>
        <p:spPr>
          <a:xfrm>
            <a:off x="2969857" y="8062"/>
            <a:ext cx="6252287" cy="6841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63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596</TotalTime>
  <Words>1442</Words>
  <Application>Microsoft Office PowerPoint</Application>
  <PresentationFormat>Widescreen</PresentationFormat>
  <Paragraphs>337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Century Gothic</vt:lpstr>
      <vt:lpstr>Franklin Gothic Book</vt:lpstr>
      <vt:lpstr>Tahoma</vt:lpstr>
      <vt:lpstr>Wingdings</vt:lpstr>
      <vt:lpstr>Wingdings 3</vt:lpstr>
      <vt:lpstr>Wisp</vt:lpstr>
      <vt:lpstr>Debonair Business Summary with TNF &amp; New Price Structure for S25 onwards</vt:lpstr>
      <vt:lpstr>Price structure comparison:</vt:lpstr>
      <vt:lpstr>Example of some styles FOB by applied new Price structure: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Debonair Overall business with TNF</vt:lpstr>
      <vt:lpstr>Debonair has build dedicated teams for TNF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Salam</dc:creator>
  <cp:lastModifiedBy>Salam</cp:lastModifiedBy>
  <cp:revision>201</cp:revision>
  <dcterms:created xsi:type="dcterms:W3CDTF">2024-02-12T02:41:25Z</dcterms:created>
  <dcterms:modified xsi:type="dcterms:W3CDTF">2024-02-22T02:18:08Z</dcterms:modified>
</cp:coreProperties>
</file>